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5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58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80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03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33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640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37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653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118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62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13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87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51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51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3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23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46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47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812C88-F398-491A-8C49-31F3C56B962A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EFCA01-50D1-4B39-87B1-2B7E9DE7B4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66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1A39-805D-6CC9-F1BE-855A7AE0B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Underwriting Loan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B12AA-E91C-A23E-2C92-154C312E5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ctr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sz="1800" b="1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US" sz="1800" b="1" dirty="0">
                <a:solidFill>
                  <a:srgbClr val="2D3B45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>
              <a:lnSpc>
                <a:spcPct val="11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sz="1800" b="1" dirty="0">
                <a:solidFill>
                  <a:srgbClr val="2D3B45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					Meghana Udiga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                                 	</a:t>
            </a:r>
            <a:r>
              <a:rPr lang="en-US" sz="1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Akhil Yada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	               	</a:t>
            </a:r>
            <a:r>
              <a:rPr lang="en-US" sz="18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Venu Dodda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+mj-lt"/>
                <a:ea typeface="Calibri" panose="020F0502020204030204" pitchFamily="34" charset="0"/>
              </a:rPr>
              <a:t>				</a:t>
            </a:r>
            <a:r>
              <a:rPr lang="en-US" sz="1800" b="1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</a:rPr>
              <a:t>  		Pavan Chaitanya </a:t>
            </a:r>
            <a:endParaRPr lang="en-IN" dirty="0">
              <a:latin typeface="+mj-lt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1B7AA4-72A3-E0C1-9878-ACBE808C2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1280" y="48640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08BD-E94A-B75C-3341-A9C7C523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034FCD-03D9-7919-DB82-6D7F53E66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43275" y="2424453"/>
            <a:ext cx="6248400" cy="332042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CA75D1-31D7-1B13-937D-0654747591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1720" y="49200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B0D9-3312-14B9-965D-80B5A38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5749E-466B-0603-F46D-B32503B0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study utilized three machine learning models, Lasso, PCA, and Random Forest algorithm, to predict the underwriting loan prediction project. </a:t>
            </a:r>
          </a:p>
          <a:p>
            <a:r>
              <a:rPr lang="en-US" dirty="0"/>
              <a:t>Lasso was used to selecting important variables and pick 180 attributes. PCA was applied to these attributes, resulting in 69 components capturing 80% of the variance. </a:t>
            </a:r>
          </a:p>
          <a:p>
            <a:r>
              <a:rPr lang="en-US" dirty="0"/>
              <a:t>Finally, the Random Forest algorithm was applied to the PCA model's output, achieving an accuracy of 90%.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B8F3C6-FAA6-F389-2A58-581E644825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161" y="56594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2827-3558-A617-DB74-22A627FE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 and conclusion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52A82-0DD7-190C-452D-D09ABD07B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7891" y="2557463"/>
            <a:ext cx="2456218" cy="3317875"/>
          </a:xfrm>
        </p:spPr>
      </p:pic>
    </p:spTree>
    <p:extLst>
      <p:ext uri="{BB962C8B-B14F-4D97-AF65-F5344CB8AC3E}">
        <p14:creationId xmlns:p14="http://schemas.microsoft.com/office/powerpoint/2010/main" val="15622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E28A-6AF5-4410-60BE-541F61284D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BF686-10ED-3E9D-965A-EAA4FBF62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8C4E1E-2C90-EBFA-27C3-56A540295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5500" y="40056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9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B2CD-0F63-29EC-5E50-B7645A1C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91179-9F82-7602-C3FB-EBF497A13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Project Goal</a:t>
            </a:r>
          </a:p>
          <a:p>
            <a:r>
              <a:rPr lang="en-IN" dirty="0"/>
              <a:t>Overview of Data</a:t>
            </a:r>
          </a:p>
          <a:p>
            <a:r>
              <a:rPr lang="en-IN" dirty="0"/>
              <a:t>Modelling Strategy</a:t>
            </a:r>
          </a:p>
          <a:p>
            <a:r>
              <a:rPr lang="en-IN" dirty="0"/>
              <a:t>Model Performance</a:t>
            </a:r>
          </a:p>
          <a:p>
            <a:r>
              <a:rPr lang="en-IN" dirty="0"/>
              <a:t>Insights and Conclusion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6870AF-9CD2-F426-F7A3-D7CCEB47E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6" y="50413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9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A5E5-C43D-0361-7815-C8054990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A78A8-C6F4-0156-7C54-FD95A977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group project aims to use advanced machine learning techniques to assess the likelihood of loan defaults and resulting financial loss.</a:t>
            </a:r>
          </a:p>
          <a:p>
            <a:r>
              <a:rPr lang="en-US" dirty="0"/>
              <a:t>This differs from traditional finance-based methods and aims to bridge the gap between traditional banking and modern asset management practices. </a:t>
            </a:r>
          </a:p>
          <a:p>
            <a:r>
              <a:rPr lang="en-US" dirty="0"/>
              <a:t>The project is timely due to the growing trend of machine learning in finance, and successful completion can improve risk management for financial investors.</a:t>
            </a:r>
            <a:endParaRPr lang="en-IN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B9B7D9-D778-B714-1D99-D89075617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2317" y="5218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7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BFD1-F10D-2BCA-116C-32DE7D16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8E42-68CA-3A1A-7C6C-5220053C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dataset was organized by client ID numbers and various variables, making it difficult to incorporate the likelihood of default and severity of losses. </a:t>
            </a:r>
          </a:p>
          <a:p>
            <a:r>
              <a:rPr lang="en-US" dirty="0"/>
              <a:t>The column labels provided were not descriptive, limiting domain-specific knowledge, so data preparation and correlation analysis were relied upon to identify trends and relationships. </a:t>
            </a:r>
          </a:p>
          <a:p>
            <a:r>
              <a:rPr lang="en-US" dirty="0"/>
              <a:t>A meticulous data cleaning process was conducted to identify clients who had defaulted on their loans, where a "loss" column was discovered.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6E925F-6BC5-8D29-4F8D-BA4D63771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7550" y="57691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ED4D03-74AA-D116-88E3-E6631EB5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262626"/>
                </a:solidFill>
              </a:rPr>
              <a:t>Overview of 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CDFA0-3AA6-E6A1-4463-1F4277F13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>
                <a:solidFill>
                  <a:srgbClr val="262626"/>
                </a:solidFill>
              </a:rPr>
              <a:t>Clients with a zero value in the column had paid off their loans without defaulting, while those with a numerical value greater than zero had defaulted.</a:t>
            </a:r>
            <a:endParaRPr lang="en-IN" sz="1600">
              <a:solidFill>
                <a:srgbClr val="262626"/>
              </a:solidFill>
            </a:endParaRPr>
          </a:p>
          <a:p>
            <a:pPr algn="ctr"/>
            <a:endParaRPr lang="en-IN" sz="1600">
              <a:solidFill>
                <a:srgbClr val="26262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6117F-E500-9DD2-F494-7841292F9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68" y="1589890"/>
            <a:ext cx="5469466" cy="3678216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D5B954-9F69-72FF-408E-9E3CBF357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81747" y="38548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0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2DA9-8670-60E4-5C09-72096EA7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Modelling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440DA-DF11-10B7-E63E-EC5664AE2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have built 2 models for this project.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1)Classification Model.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Lasso Model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Principle Component Analysis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Random Forest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D82F23-6942-0953-D246-084E39B018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1125" y="3194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4445-B972-E3E9-DEA3-5B5F0666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305E-18D4-2392-1701-A2DCA1B8B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Why: The classification model helps to predict which customers are likely to default based on their loans.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000" dirty="0">
                <a:ea typeface="Calibri" panose="020F0502020204030204" pitchFamily="34" charset="0"/>
                <a:cs typeface="Times New Roman" panose="02020603050405020304" pitchFamily="18" charset="0"/>
              </a:rPr>
              <a:t>Lasso Model:</a:t>
            </a:r>
          </a:p>
          <a:p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The Lasso model was used to perform variable selection on the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new_bank_model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dataset using alpha=1 and family="binomial" with 10-fold cross-validation, resulting in 180 selected attributes.</a:t>
            </a:r>
          </a:p>
          <a:p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The selected attributes were used to create a new dataset called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bank_lasso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which was then used in PCA modeling.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000" dirty="0">
                <a:ea typeface="Calibri" panose="020F0502020204030204" pitchFamily="34" charset="0"/>
                <a:cs typeface="Times New Roman" panose="02020603050405020304" pitchFamily="18" charset="0"/>
              </a:rPr>
              <a:t>Principle Component Analysis:</a:t>
            </a:r>
          </a:p>
          <a:p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1. PCA was used on the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bank_lasso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dataset to capture 80% of the variance and generate pca_model_1 consisting of 69 components.</a:t>
            </a:r>
          </a:p>
          <a:p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2. A training and validation set were created from pca_model_1 for the classification model.</a:t>
            </a:r>
          </a:p>
          <a:p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Random Forest: 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Random Forest algorithm was used to predict the loss amount for each customer.</a:t>
            </a:r>
          </a:p>
          <a:p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The final model was evaluated using RMSE and R-squared metrics after pre-processing the dataset by centering and scaling and setting the tree parameter to 1000.</a:t>
            </a:r>
          </a:p>
          <a:p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EAB639-3136-F4D8-B24B-9DE224AFE2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0375" y="53885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1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4E02-C22C-005F-9B43-CEFFA9AF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D0E0C-8F7C-3917-2552-9A652B82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Why: Regression Model helps to predict the loss amount for each customer.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cs typeface="Times New Roman" panose="02020603050405020304" pitchFamily="18" charset="0"/>
              </a:rPr>
              <a:t>Regression is used to model and investigate the relationship between a dependent variable and one or more independent variables in order to predict future outcomes, identify important predictors, understand the relationship between variables, and control for confounding factors.</a:t>
            </a:r>
            <a:endParaRPr lang="en-IN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1A7515-D85A-3928-7767-19ACE7994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284" y="47707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708EBE-8F1C-4F88-9893-363C6C69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008F04-25AC-4851-913F-8E3AE20B1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FFDCD6-F7ED-482D-907C-CD48B9B1D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765067-14FA-421E-B823-BC9850AB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5C27D4-E19A-481A-BB00-A276CC012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A9933D-84D7-4A15-B34D-2D7B08120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E5D7D8-B5CD-5904-9FC8-E85F79D9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58" y="982132"/>
            <a:ext cx="4842190" cy="1774814"/>
          </a:xfrm>
        </p:spPr>
        <p:txBody>
          <a:bodyPr>
            <a:normAutofit/>
          </a:bodyPr>
          <a:lstStyle/>
          <a:p>
            <a:r>
              <a:rPr lang="en-IN" dirty="0"/>
              <a:t>Model performance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C3C3E8-6B5D-49DA-997A-3582B89C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742182-B647-1366-C2E1-3FC252140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756" y="2891944"/>
            <a:ext cx="3943349" cy="3075811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5E5C2-BE89-37B4-AD5E-1C97C0D3E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9137" y="2920332"/>
            <a:ext cx="5807513" cy="1742252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63E036-E69F-D8B4-CA99-0F0BDFDE5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07595" y="49013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8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135</TotalTime>
  <Words>598</Words>
  <Application>Microsoft Office PowerPoint</Application>
  <PresentationFormat>Widescreen</PresentationFormat>
  <Paragraphs>50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Garamond</vt:lpstr>
      <vt:lpstr>Times New Roman</vt:lpstr>
      <vt:lpstr>Organic</vt:lpstr>
      <vt:lpstr>Underwriting Loan Prediction </vt:lpstr>
      <vt:lpstr>Index</vt:lpstr>
      <vt:lpstr>Project Goal</vt:lpstr>
      <vt:lpstr>Overview of Data</vt:lpstr>
      <vt:lpstr>Overview of data</vt:lpstr>
      <vt:lpstr>Modelling Strategy</vt:lpstr>
      <vt:lpstr>Classification Model</vt:lpstr>
      <vt:lpstr>Regression Model</vt:lpstr>
      <vt:lpstr>Model performance</vt:lpstr>
      <vt:lpstr>Model Performance</vt:lpstr>
      <vt:lpstr>Insights and Conclusion</vt:lpstr>
      <vt:lpstr>Insight and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Underwriting Loan Prediction</dc:title>
  <dc:creator>Bommadevara, Pavan Chaitanya</dc:creator>
  <cp:lastModifiedBy>Yada, Akhil</cp:lastModifiedBy>
  <cp:revision>4</cp:revision>
  <dcterms:created xsi:type="dcterms:W3CDTF">2023-05-05T03:31:22Z</dcterms:created>
  <dcterms:modified xsi:type="dcterms:W3CDTF">2023-05-06T03:49:04Z</dcterms:modified>
</cp:coreProperties>
</file>